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322" r:id="rId2"/>
    <p:sldId id="321" r:id="rId3"/>
    <p:sldId id="296" r:id="rId4"/>
    <p:sldId id="323" r:id="rId5"/>
    <p:sldId id="324" r:id="rId6"/>
    <p:sldId id="259" r:id="rId7"/>
    <p:sldId id="325" r:id="rId8"/>
    <p:sldId id="326" r:id="rId9"/>
    <p:sldId id="327" r:id="rId10"/>
    <p:sldId id="328" r:id="rId11"/>
    <p:sldId id="329" r:id="rId12"/>
    <p:sldId id="297" r:id="rId13"/>
  </p:sldIdLst>
  <p:sldSz cx="12190413" cy="6859588"/>
  <p:notesSz cx="6858000" cy="9144000"/>
  <p:embeddedFontLst>
    <p:embeddedFont>
      <p:font typeface="굴림체" panose="020B0609000101010101" pitchFamily="49" charset="-127"/>
      <p:regular r:id="rId16"/>
    </p:embeddedFont>
    <p:embeddedFont>
      <p:font typeface="맑은 고딕" panose="020B0503020000020004" pitchFamily="34" charset="-127"/>
      <p:regular r:id="rId17"/>
      <p:bold r:id="rId18"/>
    </p:embeddedFon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Noto Sans" panose="020B0604020202020204" charset="0"/>
      <p:regular r:id="rId25"/>
      <p:bold r:id="rId2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A87A85"/>
    <a:srgbClr val="575757"/>
    <a:srgbClr val="D2BDA8"/>
    <a:srgbClr val="825335"/>
    <a:srgbClr val="595900"/>
    <a:srgbClr val="595901"/>
    <a:srgbClr val="CECECD"/>
    <a:srgbClr val="000000"/>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81281" autoAdjust="0"/>
  </p:normalViewPr>
  <p:slideViewPr>
    <p:cSldViewPr>
      <p:cViewPr varScale="1">
        <p:scale>
          <a:sx n="70" d="100"/>
          <a:sy n="70" d="100"/>
        </p:scale>
        <p:origin x="1397" y="43"/>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2021-03-18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2021-03-18</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ba.co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ats.nba.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295227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01 – Raptors]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Toronto Raptors are an NBA championship team with a $2.5 billion market capitalization. Key players added in 2019 contributed to critical wins during the season and championship playoff run. The team has been in decline since being crowned 2019 NBA champions.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GM] </a:t>
            </a: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team’s General Manager (GM) and owners are seeking recommendations on improving the team’s chances at another championship run while preserving the team’s long-term future. The recommendations will be in the form of marginal/minor improvements to the player roster. The stakeholders intend to either maintain or improve on the number of wins during the regular season and more importantly during the playoffs.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effectLst/>
                <a:latin typeface="Arial" panose="020B0604020202020204" pitchFamily="34" charset="0"/>
                <a:ea typeface="Times New Roman" panose="02020603050405020304" pitchFamily="18" charset="0"/>
                <a:cs typeface="Times New Roman" panose="02020603050405020304" pitchFamily="18" charset="0"/>
              </a:rPr>
              <a:t>The organization wants to retain a public interest in the team while improving the team’s performance without rebuilding the entire team. A spot in the NBA finals while maintaining the number of regular-season wins would be ideal.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To attain the requirements outlined by the management, we are looking to determine what features affect team wins/losses and predict how this can be improved/reduced through changes in the team’s roster.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Primary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primary objective of this analysis is to determine which features are important to the Toronto Raptors team to produce more wins in the regular season and the playoffs. </a:t>
            </a:r>
            <a:br>
              <a:rPr lang="en-US" sz="1400" dirty="0">
                <a:effectLst/>
                <a:latin typeface="Calibri" panose="020F0502020204030204" pitchFamily="34" charset="0"/>
                <a:ea typeface="Calibri" panose="020F0502020204030204" pitchFamily="34" charset="0"/>
                <a:cs typeface="Times New Roman" panose="02020603050405020304" pitchFamily="18" charset="0"/>
              </a:rPr>
            </a:b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02 - Secondary Objective]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secondary objective is to review team players’ performance-to-cost effectiveness.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228600" algn="l" defTabSz="914400" rtl="0" eaLnBrk="1" fontAlgn="auto" latinLnBrk="0" hangingPunct="1">
              <a:lnSpc>
                <a:spcPct val="107000"/>
              </a:lnSpc>
              <a:spcBef>
                <a:spcPts val="0"/>
              </a:spcBef>
              <a:spcAft>
                <a:spcPts val="0"/>
              </a:spcAft>
              <a:buClr>
                <a:srgbClr val="000000"/>
              </a:buClr>
              <a:buSzPts val="1400"/>
              <a:buFont typeface="Arial"/>
              <a:buNone/>
              <a:tabLst/>
              <a:defRPr/>
            </a:pPr>
            <a:r>
              <a:rPr lang="en-US" sz="1400" b="1" dirty="0">
                <a:solidFill>
                  <a:srgbClr val="2D2E2D"/>
                </a:solidFill>
              </a:rPr>
              <a:t>[NEXT 03 – Data scop] </a:t>
            </a:r>
          </a:p>
          <a:p>
            <a:pPr marL="0" marR="0">
              <a:lnSpc>
                <a:spcPct val="107000"/>
              </a:lnSpc>
              <a:spcBef>
                <a:spcPts val="0"/>
              </a:spcBef>
              <a:spcAft>
                <a:spcPts val="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The scope of this analysis will be to focus on the historical player data from 2005 to 2020 as this closely represent the players of the current era. The performance baseline of the team and players will be established using the data for The Toronto Raptors 2019-2020 season. These statistics will be used to indicate performance features for the team and the individual players.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data for this analysis is hosted by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It is made available via webservices through </a:t>
            </a:r>
            <a:r>
              <a:rPr lang="en-US" sz="14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stats.nba.com</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14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developed by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Swar</a:t>
            </a:r>
            <a:r>
              <a:rPr lang="en-US" sz="1400" dirty="0">
                <a:effectLst/>
                <a:latin typeface="Arial" panose="020B0604020202020204" pitchFamily="34" charset="0"/>
                <a:ea typeface="Calibri" panose="020F0502020204030204" pitchFamily="34" charset="0"/>
                <a:cs typeface="Times New Roman" panose="02020603050405020304" pitchFamily="18" charset="0"/>
              </a:rPr>
              <a:t> Patel. There are more than 250 endpoints (the method to request information through the API) available.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Player stats table]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use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playergamelogs</a:t>
            </a:r>
            <a:r>
              <a:rPr lang="en-US" sz="1400" dirty="0">
                <a:effectLst/>
                <a:latin typeface="Arial" panose="020B0604020202020204" pitchFamily="34" charset="0"/>
                <a:ea typeface="Calibri" panose="020F0502020204030204" pitchFamily="34" charset="0"/>
                <a:cs typeface="Times New Roman" panose="02020603050405020304" pitchFamily="18" charset="0"/>
              </a:rPr>
              <a:t> to pull out player statistics by game as see in the table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We pulled player salary data from various sites and</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04 – Player salaries table] </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merged it together to produce a salary dataset. </a:t>
            </a: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Player salaries historical] </a:t>
            </a:r>
          </a:p>
          <a:p>
            <a:pPr marL="0" marR="0" lvl="0" indent="0" algn="l" rtl="0">
              <a:lnSpc>
                <a:spcPct val="100000"/>
              </a:lnSpc>
              <a:spcBef>
                <a:spcPts val="0"/>
              </a:spcBef>
              <a:spcAft>
                <a:spcPts val="0"/>
              </a:spcAft>
              <a:buClr>
                <a:srgbClr val="000000"/>
              </a:buClr>
              <a:buSzPts val="1400"/>
              <a:buFont typeface="Arial"/>
              <a:buNone/>
            </a:pPr>
            <a:r>
              <a:rPr lang="en-US" sz="1050" b="0" dirty="0">
                <a:solidFill>
                  <a:srgbClr val="2D2E2D"/>
                </a:solidFill>
              </a:rPr>
              <a:t>both historical contracts from ESPN and</a:t>
            </a:r>
          </a:p>
          <a:p>
            <a:pPr marL="0" marR="0" lvl="0" indent="0" algn="l" rtl="0">
              <a:lnSpc>
                <a:spcPct val="100000"/>
              </a:lnSpc>
              <a:spcBef>
                <a:spcPts val="0"/>
              </a:spcBef>
              <a:spcAft>
                <a:spcPts val="0"/>
              </a:spcAft>
              <a:buClr>
                <a:srgbClr val="000000"/>
              </a:buClr>
              <a:buSzPts val="1400"/>
              <a:buFont typeface="Arial"/>
              <a:buNone/>
            </a:pPr>
            <a:endParaRPr lang="en-US" sz="1050" b="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Player salaries current]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0" dirty="0">
                <a:solidFill>
                  <a:srgbClr val="2D2E2D"/>
                </a:solidFill>
              </a:rPr>
              <a:t>current contracts </a:t>
            </a: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[Just pause for a couple of seconds] </a:t>
            </a: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997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overall implementation will be in 5 phases with a deliverable provided at the end of each phase. Completion of the final report is targeted for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presentation to summarizing the recommendations outlined in the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05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05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dirty="0"/>
          </a:p>
          <a:p>
            <a:pPr marL="0" lvl="0" indent="0" algn="l" rtl="0">
              <a:lnSpc>
                <a:spcPct val="100000"/>
              </a:lnSpc>
              <a:spcBef>
                <a:spcPts val="0"/>
              </a:spcBef>
              <a:spcAft>
                <a:spcPts val="0"/>
              </a:spcAft>
              <a:buSzPts val="1400"/>
              <a:buNone/>
            </a:pP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2021-03-18</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2021-03-18</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Recommendations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1698153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Organization</a:t>
            </a:r>
            <a:endParaRPr lang="ko-KR" altLang="en-US" dirty="0"/>
          </a:p>
        </p:txBody>
      </p:sp>
      <p:sp>
        <p:nvSpPr>
          <p:cNvPr id="4" name="내용 개체 틀 3"/>
          <p:cNvSpPr>
            <a:spLocks noGrp="1"/>
          </p:cNvSpPr>
          <p:nvPr>
            <p:ph idx="1"/>
          </p:nvPr>
        </p:nvSpPr>
        <p:spPr/>
        <p:txBody>
          <a:bodyPr/>
          <a:lstStyle/>
          <a:p>
            <a:pPr>
              <a:buFont typeface="Arial" panose="020B0604020202020204" pitchFamily="34" charset="0"/>
              <a:buChar char="•"/>
            </a:pPr>
            <a:r>
              <a:rPr lang="en-US" altLang="ko-KR" dirty="0"/>
              <a:t>The Toronto Raptors are an NBA championship team with a $2.5 billion market capitalization.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5" name="Picture 4">
            <a:extLst>
              <a:ext uri="{FF2B5EF4-FFF2-40B4-BE49-F238E27FC236}">
                <a16:creationId xmlns:a16="http://schemas.microsoft.com/office/drawing/2014/main" id="{08316461-FCC6-44AF-8F15-DDC45DAD32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98662" y="2781722"/>
            <a:ext cx="8890000" cy="32721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dirty="0"/>
          </a:p>
          <a:p>
            <a:pPr>
              <a:buFont typeface="Arial" panose="020B0604020202020204" pitchFamily="34" charset="0"/>
              <a:buChar char="•"/>
            </a:pPr>
            <a:r>
              <a:rPr lang="en-US" altLang="ko-KR" dirty="0"/>
              <a:t>The secondary objective is to review team players’ performance-to-cost effectiveness. </a:t>
            </a:r>
          </a:p>
          <a:p>
            <a:pPr>
              <a:buFont typeface="Arial" panose="020B0604020202020204" pitchFamily="34" charset="0"/>
              <a:buChar char="•"/>
            </a:pPr>
            <a:endParaRPr lang="en-US" altLang="ko-KR" dirty="0"/>
          </a:p>
          <a:p>
            <a:pPr>
              <a:buFont typeface="Arial" panose="020B0604020202020204" pitchFamily="34" charset="0"/>
              <a:buChar char="•"/>
            </a:pPr>
            <a:r>
              <a:rPr lang="en-US" altLang="ko-KR" dirty="0"/>
              <a:t>Focus on the historical player data from 2005 to 2020 as this closely represent the players of the current era</a:t>
            </a:r>
          </a:p>
          <a:p>
            <a:endParaRPr lang="ko-KR"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Open access API (</a:t>
            </a:r>
            <a:r>
              <a:rPr lang="en-US" altLang="ko-KR" dirty="0" err="1"/>
              <a:t>nba_api</a:t>
            </a:r>
            <a:r>
              <a:rPr lang="en-US" altLang="ko-KR" dirty="0"/>
              <a:t>)</a:t>
            </a:r>
          </a:p>
          <a:p>
            <a:pPr lvl="1">
              <a:buFont typeface="Arial" panose="020B0604020202020204" pitchFamily="34" charset="0"/>
              <a:buChar char="•"/>
            </a:pPr>
            <a:r>
              <a:rPr lang="en-US" altLang="ko-KR" sz="1800" i="1" dirty="0" err="1">
                <a:latin typeface="+mj-lt"/>
              </a:rPr>
              <a:t>PlayerGameLogs</a:t>
            </a:r>
            <a:r>
              <a:rPr lang="en-US" altLang="ko-KR" sz="1800" i="1" dirty="0">
                <a:latin typeface="+mj-lt"/>
              </a:rPr>
              <a:t> End point</a:t>
            </a:r>
          </a:p>
          <a:p>
            <a:pPr lvl="2">
              <a:buFont typeface="Arial" panose="020B0604020202020204" pitchFamily="34" charset="0"/>
              <a:buChar char="•"/>
            </a:pPr>
            <a:r>
              <a:rPr lang="en-US" altLang="ko-KR" sz="1800" i="1" dirty="0">
                <a:latin typeface="+mj-lt"/>
              </a:rPr>
              <a:t>Parameters required – Season, Season type</a:t>
            </a:r>
          </a:p>
          <a:p>
            <a:pPr lvl="2">
              <a:buFont typeface="Arial" panose="020B0604020202020204" pitchFamily="34" charset="0"/>
              <a:buChar char="•"/>
            </a:pPr>
            <a:r>
              <a:rPr lang="en-US" altLang="ko-KR" sz="1800" i="1" dirty="0">
                <a:latin typeface="+mj-lt"/>
              </a:rPr>
              <a:t>Total 465065 records, 36 features</a:t>
            </a:r>
          </a:p>
          <a:p>
            <a:pPr lvl="2">
              <a:buFont typeface="Arial" panose="020B0604020202020204" pitchFamily="34" charset="0"/>
              <a:buChar char="•"/>
            </a:pPr>
            <a:r>
              <a:rPr lang="en-US" altLang="ko-KR" sz="1800" i="1" dirty="0">
                <a:latin typeface="+mj-lt"/>
              </a:rPr>
              <a:t>Data Pull time :  1 hour???</a:t>
            </a:r>
          </a:p>
          <a:p>
            <a:pPr lvl="1">
              <a:buFont typeface="Arial" panose="020B0604020202020204" pitchFamily="34" charset="0"/>
              <a:buChar char="•"/>
            </a:pPr>
            <a:r>
              <a:rPr lang="en-US" altLang="ko-KR" sz="1800" i="1" dirty="0" err="1">
                <a:latin typeface="+mj-lt"/>
              </a:rPr>
              <a:t>PlayByPlay</a:t>
            </a:r>
            <a:r>
              <a:rPr lang="en-US" altLang="ko-KR" sz="1800" i="1" dirty="0">
                <a:latin typeface="+mj-lt"/>
              </a:rPr>
              <a:t> End point</a:t>
            </a:r>
          </a:p>
          <a:p>
            <a:pPr lvl="2">
              <a:buFont typeface="Arial" panose="020B0604020202020204" pitchFamily="34" charset="0"/>
              <a:buChar char="•"/>
            </a:pPr>
            <a:r>
              <a:rPr lang="en-US" altLang="ko-KR" sz="1800" i="1" dirty="0">
                <a:latin typeface="+mj-lt"/>
              </a:rPr>
              <a:t>Parameters required – </a:t>
            </a:r>
            <a:r>
              <a:rPr lang="en-US" altLang="ko-KR" sz="1800" i="1" dirty="0" err="1">
                <a:latin typeface="+mj-lt"/>
              </a:rPr>
              <a:t>GameId</a:t>
            </a:r>
            <a:endParaRPr lang="en-US" altLang="ko-KR" sz="1800" i="1" dirty="0">
              <a:latin typeface="+mj-lt"/>
            </a:endParaRPr>
          </a:p>
          <a:p>
            <a:pPr lvl="2">
              <a:buFont typeface="Arial" panose="020B0604020202020204" pitchFamily="34" charset="0"/>
              <a:buChar char="•"/>
            </a:pPr>
            <a:r>
              <a:rPr lang="en-US" altLang="ko-KR" sz="1800" i="1" dirty="0">
                <a:latin typeface="+mj-lt"/>
              </a:rPr>
              <a:t>Total ~10M records, 13 features</a:t>
            </a:r>
          </a:p>
          <a:p>
            <a:pPr lvl="2">
              <a:buFont typeface="Arial" panose="020B0604020202020204" pitchFamily="34" charset="0"/>
              <a:buChar char="•"/>
            </a:pPr>
            <a:r>
              <a:rPr lang="en-US" altLang="ko-KR" sz="1800" i="1" dirty="0">
                <a:latin typeface="+mj-lt"/>
              </a:rPr>
              <a:t>Data Pull time :  28 hours</a:t>
            </a:r>
          </a:p>
          <a:p>
            <a:pPr>
              <a:buFont typeface="Arial" panose="020B0604020202020204" pitchFamily="34" charset="0"/>
              <a:buChar char="•"/>
            </a:pPr>
            <a:r>
              <a:rPr lang="en-US" altLang="ko-KR" dirty="0"/>
              <a:t>Hoopshype.com/salaries</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18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Player Salary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1800" i="1" dirty="0">
                <a:solidFill>
                  <a:prstClr val="black">
                    <a:lumMod val="75000"/>
                    <a:lumOff val="25000"/>
                  </a:prstClr>
                </a:solidFill>
                <a:latin typeface="Calibri"/>
              </a:rPr>
              <a:t>Gathered by web scraping </a:t>
            </a:r>
            <a:endParaRPr kumimoji="0" lang="en-US" altLang="ko-KR" sz="13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a:buFont typeface="Arial" panose="020B0604020202020204" pitchFamily="34" charset="0"/>
              <a:buChar char="•"/>
            </a:pPr>
            <a:r>
              <a:rPr lang="en-US" altLang="ko-KR" dirty="0"/>
              <a:t>Methods for Data collection</a:t>
            </a:r>
          </a:p>
          <a:p>
            <a:pPr lvl="2">
              <a:buFont typeface="Arial" panose="020B0604020202020204" pitchFamily="34" charset="0"/>
              <a:buChar char="•"/>
            </a:pPr>
            <a:endParaRPr lang="en-US" altLang="ko-KR" dirty="0"/>
          </a:p>
          <a:p>
            <a:pPr marL="0" indent="0"/>
            <a:endParaRPr lang="en-US" altLang="ko-KR" dirty="0"/>
          </a:p>
          <a:p>
            <a:pPr lvl="1">
              <a:buFont typeface="Arial" panose="020B0604020202020204" pitchFamily="34" charset="0"/>
              <a:buChar char="•"/>
            </a:pPr>
            <a:endParaRPr lang="en-US" altLang="ko-KR" dirty="0"/>
          </a:p>
          <a:p>
            <a:endParaRPr lang="ko-KR" altLang="en-US" dirty="0"/>
          </a:p>
        </p:txBody>
      </p:sp>
    </p:spTree>
    <p:extLst>
      <p:ext uri="{BB962C8B-B14F-4D97-AF65-F5344CB8AC3E}">
        <p14:creationId xmlns:p14="http://schemas.microsoft.com/office/powerpoint/2010/main" val="4206824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nvPr/>
        </p:nvPicPr>
        <p:blipFill>
          <a:blip r:embed="rId3"/>
          <a:stretch>
            <a:fillRect/>
          </a:stretch>
        </p:blipFill>
        <p:spPr>
          <a:xfrm>
            <a:off x="1846733" y="1629594"/>
            <a:ext cx="10081121" cy="5040560"/>
          </a:xfrm>
          <a:prstGeom prst="rect">
            <a:avLst/>
          </a:prstGeom>
        </p:spPr>
      </p:pic>
    </p:spTree>
    <p:extLst>
      <p:ext uri="{BB962C8B-B14F-4D97-AF65-F5344CB8AC3E}">
        <p14:creationId xmlns:p14="http://schemas.microsoft.com/office/powerpoint/2010/main" val="3727467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446449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4464496"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2484106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2579977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dirty="0"/>
              <a:t>Text goes here</a:t>
            </a:r>
          </a:p>
          <a:p>
            <a:pPr>
              <a:buFont typeface="Arial" panose="020B0604020202020204" pitchFamily="34" charset="0"/>
              <a:buChar char="•"/>
            </a:pPr>
            <a:endParaRPr lang="ko-KR" altLang="en-US" dirty="0"/>
          </a:p>
        </p:txBody>
      </p:sp>
    </p:spTree>
    <p:extLst>
      <p:ext uri="{BB962C8B-B14F-4D97-AF65-F5344CB8AC3E}">
        <p14:creationId xmlns:p14="http://schemas.microsoft.com/office/powerpoint/2010/main" val="40101675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12073</TotalTime>
  <Words>1054</Words>
  <Application>Microsoft Office PowerPoint</Application>
  <PresentationFormat>Custom</PresentationFormat>
  <Paragraphs>161</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굴림체</vt:lpstr>
      <vt:lpstr>Arial</vt:lpstr>
      <vt:lpstr>Calibri</vt:lpstr>
      <vt:lpstr>맑은 고딕</vt:lpstr>
      <vt:lpstr>Calibri Light</vt:lpstr>
      <vt:lpstr>Noto Sans</vt:lpstr>
      <vt:lpstr>Office 테마</vt:lpstr>
      <vt:lpstr>PROJECT RAPTORS REBOUND</vt:lpstr>
      <vt:lpstr>The Organization</vt:lpstr>
      <vt:lpstr>Objectives</vt:lpstr>
      <vt:lpstr>Data</vt:lpstr>
      <vt:lpstr>Project Planning</vt:lpstr>
      <vt:lpstr>PowerPoint Presentation</vt:lpstr>
      <vt:lpstr>Initial Analysis</vt:lpstr>
      <vt:lpstr>Initial Analysis</vt:lpstr>
      <vt:lpstr>Preliminary Results</vt:lpstr>
      <vt:lpstr>Preliminary Recommendations</vt:lpstr>
      <vt:lpstr>[Template - Insert Title]</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29</cp:revision>
  <dcterms:created xsi:type="dcterms:W3CDTF">2010-02-01T08:03:16Z</dcterms:created>
  <dcterms:modified xsi:type="dcterms:W3CDTF">2021-03-18T05:24:54Z</dcterms:modified>
  <cp:category>www.slidemembers.com</cp:category>
</cp:coreProperties>
</file>